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Bell MT" panose="02020503060305020303" pitchFamily="18" charset="0"/>
      <p:regular r:id="rId46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  <p:embeddedFont>
      <p:font typeface="Quattrocento Sans" panose="020B05020500000200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caBqXzT9abqk/wqvm/fPrd/Mk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72465" y="1396365"/>
            <a:ext cx="6029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60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COLLECTIONS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89" name="Google Shape;89;p1" descr="b510_cjq1_2108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5995" y="638810"/>
            <a:ext cx="4255135" cy="577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HASHTABLE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04" name="Google Shape;204;p10" descr="7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28535" y="1510665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/>
          <p:nvPr/>
        </p:nvSpPr>
        <p:spPr>
          <a:xfrm>
            <a:off x="838200" y="1842135"/>
            <a:ext cx="6369685" cy="17170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C#, a Hashtable is a collection class that represents a collection of key-value pairs in which keys are unique and the values can be of any type. 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847725" y="3842385"/>
            <a:ext cx="6369685" cy="118999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a fast way to store and retrieve data by using a hash table algorithm that maps keys to their corresponding values.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7" name="Google Shape;207;p10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1075690" y="2461260"/>
            <a:ext cx="6369685" cy="33000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i="1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provides methods such as 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ContainsKey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ContainsValue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Count.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1714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b="0" i="1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1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11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52055" y="2054225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/>
          <p:nvPr/>
        </p:nvSpPr>
        <p:spPr>
          <a:xfrm>
            <a:off x="1075690" y="1259205"/>
            <a:ext cx="6369685" cy="7950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Hashtable class is defined in the System.Collections namespace 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5" name="Google Shape;215;p11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221" name="Google Shape;221;p12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40000"/>
            <a:ext cx="5181600" cy="292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QUEUE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574040" y="2096135"/>
            <a:ext cx="6369685" cy="12909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C#, a Queue is a collection class that represents a first-in, first-out (FIFO) collection of objects.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574040" y="3709035"/>
            <a:ext cx="6369685" cy="13608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provides a way to store and retrieve objects in a "first in, first out" order, where the first object added is the first object to be removed.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0" name="Google Shape;230;p13" descr="2007.i105.015_isometric_queue_set-0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43725" y="1807210"/>
            <a:ext cx="518160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/>
          <p:nvPr/>
        </p:nvSpPr>
        <p:spPr>
          <a:xfrm>
            <a:off x="929005" y="2310130"/>
            <a:ext cx="6369685" cy="26244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Enqueue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Dequeue,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Peek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Count.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7" name="Google Shape;237;p14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82535" y="1691005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4"/>
          <p:cNvSpPr/>
          <p:nvPr/>
        </p:nvSpPr>
        <p:spPr>
          <a:xfrm>
            <a:off x="919480" y="1152525"/>
            <a:ext cx="6369685" cy="8451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Queue class is defined in the System.Collections namespace 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9" name="Google Shape;239;p14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245" name="Google Shape;245;p15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17750"/>
            <a:ext cx="5181600" cy="3366770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246" name="Google Shape;246;p15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STACK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736600" y="1691005"/>
            <a:ext cx="6369685" cy="12909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C#, a Stack is a collection class that represents a last-in, first-out (LIFO) collection of objects.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736600" y="3202940"/>
            <a:ext cx="6369685" cy="13608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provides a way to store and retrieve objects in a "Last in, first out" order, where the first object added is the first object to be removed.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4" name="Google Shape;254;p16" descr="68812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89495" y="1572260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/>
          <p:nvPr/>
        </p:nvSpPr>
        <p:spPr>
          <a:xfrm>
            <a:off x="909320" y="2381885"/>
            <a:ext cx="6369685" cy="2494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Push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Pop,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Peek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Count.</a:t>
            </a:r>
            <a:endParaRPr sz="1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1" name="Google Shape;261;p17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99020" y="1551305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909320" y="1206500"/>
            <a:ext cx="6369685" cy="8451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Stack class is defined in the </a:t>
            </a:r>
            <a:r>
              <a:rPr lang="en-US" sz="1600" b="1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System.Collections</a:t>
            </a:r>
            <a:r>
              <a:rPr lang="en-US" sz="1600" b="1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namespace 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3" name="Google Shape;263;p17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269" name="Google Shape;269;p18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20925"/>
            <a:ext cx="5181600" cy="335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SORTED LIST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736600" y="1933575"/>
            <a:ext cx="6369685" cy="8451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Sorted List is a collection class that represents a collection of key-value pairs sorted by key.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736600" y="3037840"/>
            <a:ext cx="6369685" cy="568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key cannot be a null reference, but a value can be.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736600" y="4648200"/>
            <a:ext cx="6369685" cy="7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SortedList object automatically sort the items in alphabetic or numeric order.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736600" y="5590540"/>
            <a:ext cx="6369685" cy="568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uses a binary search algorithm to locate elements quickly.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736600" y="3848100"/>
            <a:ext cx="6369685" cy="568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SortedList is a combination of the Array and the Hashtable.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1" name="Google Shape;281;p19" descr="46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47890" y="1807845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Overview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96" name="Google Shape;96;p2" descr="2400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0610" y="1624965"/>
            <a:ext cx="51022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24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610" y="2552065"/>
            <a:ext cx="5100955" cy="102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 descr="24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245" y="3413125"/>
            <a:ext cx="5100955" cy="89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 descr="24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245" y="4274185"/>
            <a:ext cx="5101590" cy="908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967990" y="1993900"/>
            <a:ext cx="202438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609215" y="2910840"/>
            <a:ext cx="2024380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collection?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718310" y="3723005"/>
            <a:ext cx="414401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Generic And Non-Generic Collections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254885" y="4534535"/>
            <a:ext cx="2886075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a Custom Collection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4" name="Google Shape;104;p2" descr="NU_Flat_6_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863080" y="801370"/>
            <a:ext cx="4490720" cy="492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descr="Aitrich-Logo-Transparent-BG-2048x6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0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88860" y="1541780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/>
          <p:nvPr/>
        </p:nvSpPr>
        <p:spPr>
          <a:xfrm>
            <a:off x="909320" y="1315085"/>
            <a:ext cx="6369685" cy="8451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Sorted List class is defined in 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System.Collections 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namespace 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909320" y="2405380"/>
            <a:ext cx="6369685" cy="30981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18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Add</a:t>
            </a:r>
            <a:endParaRPr sz="18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Remove,</a:t>
            </a:r>
            <a:endParaRPr sz="18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 key</a:t>
            </a:r>
            <a:endParaRPr sz="18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IndexOfKey</a:t>
            </a:r>
            <a:endParaRPr sz="1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IndexOfValue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  <a:endParaRPr sz="1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0" name="Google Shape;290;p20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296" name="Google Shape;296;p21" descr="Text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3335" y="2160270"/>
            <a:ext cx="5181600" cy="325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5201" r="-349" b="577"/>
          <a:stretch/>
        </p:blipFill>
        <p:spPr>
          <a:xfrm>
            <a:off x="7740122" y="2342902"/>
            <a:ext cx="4041089" cy="229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 descr="Aitrich-Logo-Transparent-BG-2048x6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>
            <a:spLocks noGrp="1"/>
          </p:cNvSpPr>
          <p:nvPr>
            <p:ph type="body" idx="1"/>
          </p:nvPr>
        </p:nvSpPr>
        <p:spPr>
          <a:xfrm>
            <a:off x="442595" y="638810"/>
            <a:ext cx="8203565" cy="200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D86"/>
              </a:buClr>
              <a:buSzPts val="4800"/>
              <a:buNone/>
            </a:pPr>
            <a:r>
              <a:rPr lang="en-US" sz="48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GENERIC COLLECTIONS</a:t>
            </a:r>
            <a:endParaRPr sz="48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04" name="Google Shape;304;p22" descr="2106.w022.n001.434B.p15.43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3726180"/>
            <a:ext cx="5181600" cy="1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2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650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3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8325" y="4342130"/>
            <a:ext cx="1974850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/>
          <p:nvPr/>
        </p:nvSpPr>
        <p:spPr>
          <a:xfrm>
            <a:off x="870585" y="1095375"/>
            <a:ext cx="10104120" cy="50419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Generic collections are collections that are type-safe and can only hold objects of a specifictype. 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870585" y="1957070"/>
            <a:ext cx="8725535" cy="4819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are defined in the System.Collections.Generic namespace and include the following classes: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3" name="Google Shape;313;p23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110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875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0315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9475" y="337820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5020" y="3303905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 descr="Group of people with solid fil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528060" y="3378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 descr="Chevron arrows with solid fill"/>
          <p:cNvPicPr preferRelativeResize="0"/>
          <p:nvPr/>
        </p:nvPicPr>
        <p:blipFill rotWithShape="1">
          <a:blip r:embed="rId6">
            <a:alphaModFix/>
          </a:blip>
          <a:srcRect l="128" r="128"/>
          <a:stretch/>
        </p:blipFill>
        <p:spPr>
          <a:xfrm>
            <a:off x="5701466" y="3610718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 descr="Database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20355" y="3572510"/>
            <a:ext cx="621665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 descr="Group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39250" y="3572585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915" y="4314190"/>
            <a:ext cx="1522095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 txBox="1"/>
          <p:nvPr/>
        </p:nvSpPr>
        <p:spPr>
          <a:xfrm>
            <a:off x="1442720" y="4531360"/>
            <a:ext cx="82740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List&lt;T&gt;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855345" y="5311140"/>
            <a:ext cx="176403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1600"/>
              <a:buFont typeface="Comic Sans MS"/>
              <a:buNone/>
            </a:pPr>
            <a:r>
              <a:rPr lang="en-US" sz="1200">
                <a:solidFill>
                  <a:srgbClr val="012D86"/>
                </a:solidFill>
                <a:latin typeface="Comic Sans MS"/>
                <a:ea typeface="Comic Sans MS"/>
                <a:cs typeface="Comic Sans MS"/>
                <a:sym typeface="Comic Sans MS"/>
              </a:rPr>
              <a:t>A dynamic-sized list that can hold objects of type T.</a:t>
            </a:r>
            <a:endParaRPr sz="1200" b="1">
              <a:solidFill>
                <a:srgbClr val="012D8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3206750" y="5288280"/>
            <a:ext cx="1915160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1600"/>
              <a:buFont typeface="Comic Sans MS"/>
              <a:buNone/>
            </a:pPr>
            <a:r>
              <a:rPr lang="en-US" sz="1200" i="1">
                <a:solidFill>
                  <a:srgbClr val="012D86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collection of key/value pairs that maps keys of type TKey to values of type TValue.</a:t>
            </a:r>
            <a:endParaRPr sz="1200" b="1" i="1">
              <a:solidFill>
                <a:srgbClr val="012D8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7449185" y="5327650"/>
            <a:ext cx="1920875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Font typeface="Comic Sans MS"/>
              <a:buNone/>
            </a:pPr>
            <a:r>
              <a:rPr lang="en-US" sz="1200">
                <a:solidFill>
                  <a:srgbClr val="1F3864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collection of objects that supports adding and removing objects in a LIFO (last-in, first-out) manner.</a:t>
            </a:r>
            <a:endParaRPr sz="1200" b="1">
              <a:solidFill>
                <a:srgbClr val="1F386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7" name="Google Shape;327;p23" descr="Lis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7526" y="3497445"/>
            <a:ext cx="621792" cy="6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3"/>
          <p:cNvSpPr txBox="1"/>
          <p:nvPr/>
        </p:nvSpPr>
        <p:spPr>
          <a:xfrm>
            <a:off x="9558655" y="5351780"/>
            <a:ext cx="2132330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Font typeface="Comic Sans MS"/>
              <a:buNone/>
            </a:pPr>
            <a:r>
              <a:rPr lang="en-US" sz="1200">
                <a:solidFill>
                  <a:srgbClr val="1F3864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collection of objects that supports adding and removing objects in a FIFO (first-in, first-out) manner.</a:t>
            </a:r>
            <a:endParaRPr sz="1200" b="1">
              <a:solidFill>
                <a:srgbClr val="1F386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9" name="Google Shape;329;p23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550" y="4342130"/>
            <a:ext cx="1945005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3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0140" y="4316095"/>
            <a:ext cx="1522095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2165" y="4316095"/>
            <a:ext cx="1522095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/>
        </p:nvSpPr>
        <p:spPr>
          <a:xfrm>
            <a:off x="3335020" y="4580890"/>
            <a:ext cx="178689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Dictionary&lt;Tkey,TValue&gt;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5408295" y="4580890"/>
            <a:ext cx="1985645" cy="27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SortedList&lt;TKey,TValue&gt;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10069830" y="4565015"/>
            <a:ext cx="104267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Queue&lt;T&gt;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7978140" y="4531360"/>
            <a:ext cx="104267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Stack&lt;T&gt;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3" descr="Aitrich-Logo-Transparent-BG-2048x67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3"/>
          <p:cNvSpPr txBox="1"/>
          <p:nvPr/>
        </p:nvSpPr>
        <p:spPr>
          <a:xfrm>
            <a:off x="5349875" y="5288280"/>
            <a:ext cx="183769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1600"/>
              <a:buFont typeface="Quattrocento Sans"/>
              <a:buNone/>
            </a:pPr>
            <a:r>
              <a:rPr lang="en-US" sz="1200" i="1">
                <a:solidFill>
                  <a:srgbClr val="012D8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collection of key/value pairs that are sorted by the keys of type TKey.</a:t>
            </a:r>
            <a:endParaRPr sz="1200" i="1">
              <a:solidFill>
                <a:srgbClr val="012D8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ct val="1000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LIST&lt;T&gt;</a:t>
            </a:r>
            <a:b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</a:b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775970" y="3110865"/>
            <a:ext cx="6370320" cy="12680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is defined in 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System.Collections.Generic 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namespace and provides a flexible way to store and manipulate collections of objects.</a:t>
            </a:r>
            <a:endParaRPr sz="1600" b="0" i="1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776605" y="2025650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List&lt;T&gt;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C# is a generic collection that represents a dynamic-sized list of objects of type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776605" y="4537710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List&lt;T&gt; class is the generic equivalent of 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ArrayList 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class. 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6" name="Google Shape;346;p24" descr="49525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26300" y="1569085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3200"/>
              <a:buFont typeface="Bell MT"/>
              <a:buNone/>
            </a:pPr>
            <a:r>
              <a:rPr lang="en-US" sz="32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Some of the main features of List&lt;T&gt; include:</a:t>
            </a:r>
            <a:br>
              <a:rPr lang="en-US" sz="32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</a:br>
            <a:br>
              <a:rPr lang="en-US" sz="32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</a:br>
            <a:endParaRPr sz="32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53" name="Google Shape;353;p25" descr="7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565" y="1746250"/>
            <a:ext cx="3150235" cy="4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5"/>
          <p:cNvSpPr/>
          <p:nvPr/>
        </p:nvSpPr>
        <p:spPr>
          <a:xfrm>
            <a:off x="775335" y="2552065"/>
            <a:ext cx="6370320" cy="101473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 safety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Since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List&lt;T&gt;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generic collection, it can only hold objects of type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which provides type safety and prevents runtime errors.</a:t>
            </a:r>
            <a:endParaRPr sz="1600" b="0" i="1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775970" y="3685540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Index-based access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Items in a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List&lt;T&gt;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can be accessed by their index, making it easy to retrieve and manipulate specific items in the list.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775335" y="4730750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Built-in functionality 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List&lt;T&gt;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provides a range of methods for adding, removing, searching, and sorting items in the list.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775970" y="1506855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Dynamic sizing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The size of a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List&lt;T&gt;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can be modified at runtime, allowing you to add or remove items as needed.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8" name="Google Shape;358;p25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364" name="Google Shape;364;p26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32660"/>
            <a:ext cx="5181600" cy="353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Bell MT"/>
              <a:buNone/>
            </a:pPr>
            <a:r>
              <a:rPr lang="en-US" b="1">
                <a:solidFill>
                  <a:srgbClr val="1F3864"/>
                </a:solidFill>
                <a:latin typeface="Bell MT"/>
                <a:ea typeface="Bell MT"/>
                <a:cs typeface="Bell MT"/>
                <a:sym typeface="Bell MT"/>
              </a:rPr>
              <a:t>DICTIONARY&lt;TKEY, TVALUE&gt;</a:t>
            </a:r>
            <a:br>
              <a:rPr lang="en-US" b="1"/>
            </a:b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776605" y="3394710"/>
            <a:ext cx="6370320" cy="12680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defined in the System.Collections.Generic namespace and provides a flexible way to store and manipulate collections of key/value pairs.​</a:t>
            </a:r>
            <a:endParaRPr sz="1600" b="0" i="1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777240" y="2219960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a generic collection that represents a collection of key/value pairs. 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3" name="Google Shape;373;p27" descr="Aitrich-Logo-Transparent-BG-2048x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8" descr="7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565" y="1746250"/>
            <a:ext cx="3150235" cy="4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/>
          <p:nvPr/>
        </p:nvSpPr>
        <p:spPr>
          <a:xfrm>
            <a:off x="775970" y="2632710"/>
            <a:ext cx="6370320" cy="8629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lookup: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Because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Dictionary&lt;TKey, TValue&gt;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implemented as a hash table, accessing an element in the dictionary by key is very fast. </a:t>
            </a:r>
            <a:endParaRPr sz="1600" b="0" i="1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775970" y="3744595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Dynamic sizing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The size of a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Dictionary&lt;TKey, TValue&gt;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can be modified at runtime, allowing you to add or remove key/value pairs as needed.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776605" y="4828540"/>
            <a:ext cx="6369685" cy="10280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 safety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Since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Dictionary&lt;TKey, TValue&gt;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generic collection, it can only hold objects of type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TKey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keys and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TValue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values, which provides type safety and prevents runtime errors.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776605" y="1457325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Key/value pairs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A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Dictionary&lt;TKey, TValue&gt;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stores a collection of key/value pairs. Each key in the dictionary is unique.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3" name="Google Shape;383;p28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/>
          <p:nvPr/>
        </p:nvSpPr>
        <p:spPr>
          <a:xfrm>
            <a:off x="1010285" y="1431925"/>
            <a:ext cx="6369685" cy="42437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2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Add(TKey key, TValue value)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ContainsKey(TKey key)</a:t>
            </a: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ContainsValue(TValue value)</a:t>
            </a:r>
            <a:endParaRPr sz="16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Remove(TKey key)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Clear()</a:t>
            </a:r>
            <a:endParaRPr sz="16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9" name="Google Shape;389;p29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61580" y="1431925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000"/>
              <a:buFont typeface="Bell MT"/>
              <a:buNone/>
            </a:pPr>
            <a:r>
              <a:rPr lang="en-US" sz="40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INTRODUCTION</a:t>
            </a:r>
            <a:endParaRPr sz="40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11" name="Google Shape;11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12D86"/>
              </a:solidFill>
            </a:endParaRPr>
          </a:p>
        </p:txBody>
      </p:sp>
      <p:pic>
        <p:nvPicPr>
          <p:cNvPr id="112" name="Google Shape;112;p3" descr="380894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94500" y="2284730"/>
            <a:ext cx="45593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709930" y="1667510"/>
            <a:ext cx="5309235" cy="90741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collection sometimes called a container  is simply an object that groups multiple elements into a single unit.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10565" y="2687955"/>
            <a:ext cx="5309235" cy="6369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collection is a kind of data structure.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709930" y="3437890"/>
            <a:ext cx="5309235" cy="7766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data structure is a way of storing data in a computer so that it can be used efficiently.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709930" y="4327525"/>
            <a:ext cx="5309235" cy="7766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Collections can improve code readability and self documentation, as well as enhance maintainability.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710565" y="5217160"/>
            <a:ext cx="5309235" cy="7766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C# Collection classes are defined as part of the System.Collections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8" name="Google Shape;118;p3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396" name="Google Shape;396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77085"/>
            <a:ext cx="5181600" cy="372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0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1F3864"/>
                </a:solidFill>
                <a:latin typeface="Bell MT"/>
                <a:ea typeface="Bell MT"/>
                <a:cs typeface="Bell MT"/>
                <a:sym typeface="Bell MT"/>
              </a:rPr>
              <a:t>SORTEDLIST&lt;TKEY, TVALUE&gt; </a:t>
            </a:r>
            <a:endParaRPr b="1">
              <a:solidFill>
                <a:srgbClr val="1F3864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777240" y="3220720"/>
            <a:ext cx="6461125" cy="154114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defined in the System.Collections.Generic namespace and provides a way to store and manipulate collections of key/value pairs in a sorted order.</a:t>
            </a:r>
            <a:endParaRPr sz="1600" b="0" i="1" u="none" strike="noStrike" cap="none">
              <a:solidFill>
                <a:srgbClr val="D1D5D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777240" y="1815465"/>
            <a:ext cx="6461125" cy="10382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SortedList&lt;TKey, TValue&gt;</a:t>
            </a:r>
            <a:r>
              <a:rPr lang="en-US" sz="16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 generic collection that represents a collection of key/value pairs that are sorted by key.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5" name="Google Shape;405;p31" descr="46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49820" y="1815465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2" descr="7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565" y="1746250"/>
            <a:ext cx="3150235" cy="4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/>
          <p:nvPr/>
        </p:nvSpPr>
        <p:spPr>
          <a:xfrm>
            <a:off x="970280" y="1593850"/>
            <a:ext cx="6369685" cy="42437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Add(TKey key, TValue value)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ContainsKey(TKey key)</a:t>
            </a:r>
            <a:r>
              <a:rPr lang="en-US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ContainsValue(TValue value)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Remove(TKey key)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Clear()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3" name="Google Shape;413;p32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419" name="Google Shape;419;p33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21230"/>
            <a:ext cx="5181600" cy="377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QUEUE&lt;T&gt;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574040" y="2096135"/>
            <a:ext cx="6369685" cy="12909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Queue&lt;T&gt;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generic collection in C# that represents a first-in, first-out (FIFO) data structure.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574040" y="3587115"/>
            <a:ext cx="6369685" cy="13608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is defined in 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System.Collections.Generic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namespace and provides a way to store and manipulate a collection of objects in the order in which they were added.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8" name="Google Shape;428;p34" descr="2007.i105.015_isometric_queue_set-0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76440" y="1676400"/>
            <a:ext cx="484759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>
            <a:off x="929640" y="2116455"/>
            <a:ext cx="6369685" cy="26244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Enqueue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Dequeue,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Peek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5" name="Google Shape;435;p35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40295" y="1490980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5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442" name="Google Shape;442;p36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63090"/>
            <a:ext cx="5181600" cy="4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STACK&lt;T&gt;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736600" y="3243580"/>
            <a:ext cx="6369685" cy="13608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defined in 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System.Collections.Generic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namespace and provides a way to store and manipulate a collection of objects in the specific datatype  order in which they were added.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0" name="Google Shape;450;p37" descr="68812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48855" y="1531620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7"/>
          <p:cNvSpPr/>
          <p:nvPr/>
        </p:nvSpPr>
        <p:spPr>
          <a:xfrm>
            <a:off x="736600" y="1821815"/>
            <a:ext cx="6369685" cy="12909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Stack&lt;T&gt;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generic collection  that represents a last-in, first-out (LIFO) data structure.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2" name="Google Shape;452;p37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/>
          <p:nvPr/>
        </p:nvSpPr>
        <p:spPr>
          <a:xfrm>
            <a:off x="929640" y="1855470"/>
            <a:ext cx="6369685" cy="29305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methods such as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Enqueue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Dequeue,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Peek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Count.</a:t>
            </a:r>
            <a:endParaRPr sz="1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8" name="Google Shape;458;p38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52055" y="1774825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/>
          </a:p>
        </p:txBody>
      </p:sp>
      <p:pic>
        <p:nvPicPr>
          <p:cNvPr id="465" name="Google Shape;465;p39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370"/>
            <a:ext cx="5596890" cy="411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490220" y="365125"/>
            <a:ext cx="823658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3600"/>
              <a:buFont typeface="Bell MT"/>
              <a:buNone/>
            </a:pPr>
            <a:r>
              <a:rPr lang="en-US" sz="36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TYPES OF COLLECTIONS IN .NET</a:t>
            </a:r>
            <a:endParaRPr sz="36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490220" y="1849438"/>
            <a:ext cx="9669780" cy="4233545"/>
            <a:chOff x="0" y="54928"/>
            <a:chExt cx="9669780" cy="4233545"/>
          </a:xfrm>
        </p:grpSpPr>
        <p:sp>
          <p:nvSpPr>
            <p:cNvPr id="125" name="Google Shape;125;p4"/>
            <p:cNvSpPr/>
            <p:nvPr/>
          </p:nvSpPr>
          <p:spPr>
            <a:xfrm>
              <a:off x="0" y="54928"/>
              <a:ext cx="9669780" cy="61087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0" y="54928"/>
              <a:ext cx="9669780" cy="610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Non  Generic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0" y="665798"/>
              <a:ext cx="9669780" cy="1642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0" y="665798"/>
              <a:ext cx="9669780" cy="1642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7000" tIns="24125" rIns="135125" bIns="24125" anchor="t" anchorCtr="0">
              <a:noAutofit/>
            </a:bodyPr>
            <a:lstStyle/>
            <a:p>
              <a:pPr marL="114300" marR="0" lvl="1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Comic Sans MS"/>
                <a:buChar char="•"/>
              </a:pP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ArrayList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Comic Sans MS"/>
                <a:buChar char="•"/>
              </a:pP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Hashtable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Comic Sans MS"/>
                <a:buChar char="•"/>
              </a:pP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SortedList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Comic Sans MS"/>
                <a:buChar char="•"/>
              </a:pP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Queue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Comic Sans MS"/>
                <a:buChar char="•"/>
              </a:pP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Stack</a:t>
              </a:r>
              <a:endPara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254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0" y="2307908"/>
              <a:ext cx="9669780" cy="61087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0" y="2307908"/>
              <a:ext cx="9669780" cy="610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Generics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0" y="2918778"/>
              <a:ext cx="9669780" cy="1369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0" y="2918778"/>
              <a:ext cx="9669780" cy="1369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7000" tIns="24125" rIns="135125" bIns="24125" anchor="t" anchorCtr="0">
              <a:noAutofit/>
            </a:bodyPr>
            <a:lstStyle/>
            <a:p>
              <a:pPr marL="114300" marR="0" lvl="1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ist&lt;T&gt;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ictionary&lt;TKey,TValue&gt;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rtedList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TKey,TValue&gt;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ueue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T&gt;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-US" sz="1400" b="0" i="0" u="none" strike="noStrike" cap="none">
                  <a:solidFill>
                    <a:srgbClr val="00206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tack&lt;T&gt;</a:t>
              </a:r>
              <a:endParaRPr sz="1400" b="0" i="0" u="none" strike="noStrike" cap="non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pic>
        <p:nvPicPr>
          <p:cNvPr id="133" name="Google Shape;133;p4" descr="Aitrich-Logo-Transparent-BG-2048x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STACK&lt;T&gt;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472" name="Google Shape;472;p40"/>
          <p:cNvSpPr/>
          <p:nvPr/>
        </p:nvSpPr>
        <p:spPr>
          <a:xfrm>
            <a:off x="736600" y="3243580"/>
            <a:ext cx="6369685" cy="13608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defined in the </a:t>
            </a: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System.Collections.Generic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namespace and provides a way to store and manipulate a collection of objects in the specific datatype  order in which they were added.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73" name="Google Shape;473;p40" descr="68812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48855" y="1531620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/>
          <p:nvPr/>
        </p:nvSpPr>
        <p:spPr>
          <a:xfrm>
            <a:off x="736600" y="1821815"/>
            <a:ext cx="6369685" cy="12909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Stack&lt;T&gt;</a:t>
            </a:r>
            <a:r>
              <a:rPr lang="en-US" sz="1600">
                <a:solidFill>
                  <a:srgbClr val="D1D5DB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generic collection  that represents a last-in, first-out (LIFO) data structure.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75" name="Google Shape;475;p40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LINQ-Language Integrated Query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481" name="Google Shape;481;p41"/>
          <p:cNvSpPr/>
          <p:nvPr/>
        </p:nvSpPr>
        <p:spPr>
          <a:xfrm>
            <a:off x="838200" y="3611245"/>
            <a:ext cx="7225665" cy="155321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LINQ introduces a set of standard query operators that can be used with any data source that implements the IEnumerable&lt;T&gt; interface. These operators are defined as extension methods in the System.Linq namespace.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838200" y="1691005"/>
            <a:ext cx="7225665" cy="17862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a powerful feature in C# that provides a unified way to query and manipulate data from different data sources. It allows you to write queries against collections, databases, XML documents, and other data sources using a consistent syntax.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3" name="Google Shape;483;p41" descr="Aitrich-Logo-Transparent-BG-2048x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1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225790" y="1691005"/>
            <a:ext cx="3608070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LINQ - Example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490" name="Google Shape;490;p42" descr="Aitrich-Logo-Transparent-BG-2048x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2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225790" y="1691005"/>
            <a:ext cx="3608070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/>
          <p:nvPr/>
        </p:nvSpPr>
        <p:spPr>
          <a:xfrm>
            <a:off x="838200" y="1484375"/>
            <a:ext cx="6510600" cy="483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static void Main()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</a:rPr>
              <a:t>{</a:t>
            </a: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/ Create a list of integers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 List&lt;string&gt; memberList = new List&lt;string&gt; {"JobSeeker","admin","JobProvider"};// Query the list using LINQ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var allMembers = from member in memberList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	        select member;// Iterate over the query results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foreach (var member in allMembers)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{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   Console.WriteLine(member);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  Console.ReadLine();   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aseline="30000">
                <a:solidFill>
                  <a:srgbClr val="012D86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2600" baseline="30000">
              <a:solidFill>
                <a:srgbClr val="012D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3" descr="tnq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42565" y="1253490"/>
            <a:ext cx="67062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800"/>
              <a:buFont typeface="Bell MT"/>
              <a:buNone/>
            </a:pPr>
            <a:r>
              <a:rPr lang="en-US" sz="4800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NON-GENERIC COLLECTIONS</a:t>
            </a:r>
            <a:endParaRPr sz="4800"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139" name="Google Shape;139;p5" descr="1988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18940" y="1976120"/>
            <a:ext cx="7973060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6120" y="4316095"/>
            <a:ext cx="1522095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5026025" y="5137150"/>
            <a:ext cx="2133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5"/>
              <a:buFont typeface="Comic Sans MS"/>
              <a:buNone/>
            </a:pPr>
            <a:r>
              <a:rPr lang="en-US" sz="1335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 represents a collection of key-value pairs in which keys are unique and the values can be of any type</a:t>
            </a:r>
            <a:endParaRPr sz="1335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1079500" y="1278255"/>
            <a:ext cx="8725535" cy="50419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Non-generic collections in C# are collections that can hold objects of any type. 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079500" y="2131060"/>
            <a:ext cx="8725535" cy="4819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are defined in the System.Collections namespace and include the following classes: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9" name="Google Shape;149;p6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110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875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0315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9475" y="337820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5020" y="3303905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 descr="Group of people with solid fil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667125" y="3497580"/>
            <a:ext cx="678815" cy="65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 descr="Chevron arrows with solid fill"/>
          <p:cNvPicPr preferRelativeResize="0"/>
          <p:nvPr/>
        </p:nvPicPr>
        <p:blipFill rotWithShape="1">
          <a:blip r:embed="rId6">
            <a:alphaModFix/>
          </a:blip>
          <a:srcRect l="128" r="128"/>
          <a:stretch/>
        </p:blipFill>
        <p:spPr>
          <a:xfrm>
            <a:off x="5701466" y="3610718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 descr="Database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20355" y="3572510"/>
            <a:ext cx="621665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 descr="Group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39250" y="3572585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915" y="4314190"/>
            <a:ext cx="1522095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1442720" y="4531360"/>
            <a:ext cx="82740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ArrayList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855345" y="5311140"/>
            <a:ext cx="2002790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c Sans MS"/>
              <a:buNone/>
            </a:pPr>
            <a:r>
              <a:rPr lang="en-US" sz="12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Dynamic array implementation that can store objects of any type</a:t>
            </a:r>
            <a:endParaRPr sz="12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3206750" y="5288280"/>
            <a:ext cx="1760855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c Sans MS"/>
              <a:buNone/>
            </a:pPr>
            <a:r>
              <a:rPr lang="en-US" sz="12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Collection class that represents a collection of key-value pairs sorted by key.</a:t>
            </a:r>
            <a:endParaRPr sz="12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7449185" y="5327650"/>
            <a:ext cx="1920875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c Sans MS"/>
              <a:buNone/>
            </a:pPr>
            <a:r>
              <a:rPr lang="en-US" sz="12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 is a collection class that represents a last-in, first-out (LIFO) collection of objects.</a:t>
            </a:r>
            <a:endParaRPr sz="12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3" name="Google Shape;163;p6" descr="Lis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7526" y="3497445"/>
            <a:ext cx="621792" cy="6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9558655" y="5351780"/>
            <a:ext cx="2132330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c Sans MS"/>
              <a:buNone/>
            </a:pPr>
            <a:r>
              <a:rPr lang="en-US" sz="12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Queue is a collection class that represents a first-in, first-out (FIFO) collection of objects.</a:t>
            </a:r>
            <a:endParaRPr sz="12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5" name="Google Shape;165;p6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5265" y="4316095"/>
            <a:ext cx="1522095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0140" y="4316095"/>
            <a:ext cx="1522095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19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2165" y="4316095"/>
            <a:ext cx="1522095" cy="73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3620770" y="4529455"/>
            <a:ext cx="93281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SortedList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5571490" y="4531360"/>
            <a:ext cx="104267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HashTable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10181590" y="4531360"/>
            <a:ext cx="104267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978140" y="4531360"/>
            <a:ext cx="104267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6" descr="Aitrich-Logo-Transparent-BG-2048x67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 descr="painted-surface-with-abstract-watercol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795" y="3303270"/>
            <a:ext cx="13430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 descr="Lis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7211" y="3497445"/>
            <a:ext cx="621792" cy="62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909320" y="5581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ct val="1000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ARRAY LIST</a:t>
            </a:r>
            <a:b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</a:b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775970" y="3278505"/>
            <a:ext cx="6370320" cy="12680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ic Sans MS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provides a resizable array-like data structure with automatic expansion and contraction capabilities.</a:t>
            </a:r>
            <a:endParaRPr sz="1600" b="0" i="1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776605" y="2025650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C#, an ArrayList is a dynamic array implementation that can store objects of any type. 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2" name="Google Shape;182;p7" descr="49525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66940" y="859155"/>
            <a:ext cx="4351655" cy="58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848360" y="2639060"/>
            <a:ext cx="6370320" cy="326771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It provides methods such as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RemoveAt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Insert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IndexOf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Contains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2857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</a:t>
            </a: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marR="0" lvl="0" indent="-1714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9" name="Google Shape;189;p8" descr="39079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50455" y="1701396"/>
            <a:ext cx="435165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848360" y="1345565"/>
            <a:ext cx="6369685" cy="9264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Array list class is defined in the System.Collections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namespace</a:t>
            </a:r>
            <a:endParaRPr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8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D86"/>
              </a:buClr>
              <a:buSzPts val="4400"/>
              <a:buFont typeface="Bell MT"/>
              <a:buNone/>
            </a:pPr>
            <a:r>
              <a:rPr lang="en-US" b="1">
                <a:solidFill>
                  <a:srgbClr val="012D86"/>
                </a:solidFill>
                <a:latin typeface="Bell MT"/>
                <a:ea typeface="Bell MT"/>
                <a:cs typeface="Bell MT"/>
                <a:sym typeface="Bell MT"/>
              </a:rPr>
              <a:t>Example</a:t>
            </a:r>
            <a:endParaRPr b="1">
              <a:solidFill>
                <a:srgbClr val="012D86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197" name="Google Shape;197;p9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025" t="17499" r="15964" b="713"/>
          <a:stretch/>
        </p:blipFill>
        <p:spPr>
          <a:xfrm>
            <a:off x="944875" y="1331975"/>
            <a:ext cx="10515600" cy="45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 descr="Aitrich-Logo-Transparent-BG-2048x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25" y="6527165"/>
            <a:ext cx="1166495" cy="16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1675</Words>
  <Application>Microsoft Office PowerPoint</Application>
  <PresentationFormat>Widescreen</PresentationFormat>
  <Paragraphs>200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Quattrocento Sans</vt:lpstr>
      <vt:lpstr>Comic Sans MS</vt:lpstr>
      <vt:lpstr>Arial</vt:lpstr>
      <vt:lpstr>Calibri</vt:lpstr>
      <vt:lpstr>Bell MT</vt:lpstr>
      <vt:lpstr>Office Theme</vt:lpstr>
      <vt:lpstr>COLLECTIONS</vt:lpstr>
      <vt:lpstr>Overview</vt:lpstr>
      <vt:lpstr>INTRODUCTION</vt:lpstr>
      <vt:lpstr>TYPES OF COLLECTIONS IN .NET</vt:lpstr>
      <vt:lpstr>NON-GENERIC COLLECTIONS</vt:lpstr>
      <vt:lpstr>It represents a collection of key-value pairs in which keys are unique and the values can be of any type</vt:lpstr>
      <vt:lpstr>ARRAY LIST </vt:lpstr>
      <vt:lpstr>PowerPoint Presentation</vt:lpstr>
      <vt:lpstr>Example</vt:lpstr>
      <vt:lpstr>HASHTABLE</vt:lpstr>
      <vt:lpstr>PowerPoint Presentation</vt:lpstr>
      <vt:lpstr>Example</vt:lpstr>
      <vt:lpstr>QUEUE</vt:lpstr>
      <vt:lpstr>PowerPoint Presentation</vt:lpstr>
      <vt:lpstr>Example</vt:lpstr>
      <vt:lpstr>STACK</vt:lpstr>
      <vt:lpstr>PowerPoint Presentation</vt:lpstr>
      <vt:lpstr>Example</vt:lpstr>
      <vt:lpstr>SORTED LIST</vt:lpstr>
      <vt:lpstr>PowerPoint Presentation</vt:lpstr>
      <vt:lpstr>Example</vt:lpstr>
      <vt:lpstr>PowerPoint Presentation</vt:lpstr>
      <vt:lpstr>PowerPoint Presentation</vt:lpstr>
      <vt:lpstr>LIST&lt;T&gt; </vt:lpstr>
      <vt:lpstr>Some of the main features of List&lt;T&gt; include:  </vt:lpstr>
      <vt:lpstr>Example</vt:lpstr>
      <vt:lpstr>DICTIONARY&lt;TKEY, TVALUE&gt; </vt:lpstr>
      <vt:lpstr>PowerPoint Presentation</vt:lpstr>
      <vt:lpstr>PowerPoint Presentation</vt:lpstr>
      <vt:lpstr>Example</vt:lpstr>
      <vt:lpstr>SORTEDLIST&lt;TKEY, TVALUE&gt; </vt:lpstr>
      <vt:lpstr>PowerPoint Presentation</vt:lpstr>
      <vt:lpstr>Example</vt:lpstr>
      <vt:lpstr>QUEUE&lt;T&gt;</vt:lpstr>
      <vt:lpstr>PowerPoint Presentation</vt:lpstr>
      <vt:lpstr>Example</vt:lpstr>
      <vt:lpstr>STACK&lt;T&gt;</vt:lpstr>
      <vt:lpstr>PowerPoint Presentation</vt:lpstr>
      <vt:lpstr>Example</vt:lpstr>
      <vt:lpstr>STACK&lt;T&gt;</vt:lpstr>
      <vt:lpstr>LINQ-Language Integrated Query</vt:lpstr>
      <vt:lpstr>LINQ -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afra haris</cp:lastModifiedBy>
  <cp:revision>3</cp:revision>
  <dcterms:created xsi:type="dcterms:W3CDTF">2022-10-11T08:26:00Z</dcterms:created>
  <dcterms:modified xsi:type="dcterms:W3CDTF">2025-02-06T08:46:39Z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56BD2055CB2E4CD7B9FE413683165DA3</vt:lpwstr>
  </property>
  <property fmtid="{D5CDD505-2E9C-101B-9397-08002B2CF9AE}" pid="3" name="KSOProductBuildVer">
    <vt:lpwstr>1033-11.2.0.11537</vt:lpwstr>
  </property>
</Properties>
</file>